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9"/>
  </p:handoutMasterIdLst>
  <p:sldIdLst>
    <p:sldId id="310" r:id="rId2"/>
    <p:sldId id="256" r:id="rId3"/>
    <p:sldId id="306" r:id="rId4"/>
    <p:sldId id="259" r:id="rId5"/>
    <p:sldId id="292" r:id="rId6"/>
    <p:sldId id="298" r:id="rId7"/>
    <p:sldId id="305" r:id="rId8"/>
    <p:sldId id="301" r:id="rId9"/>
    <p:sldId id="293" r:id="rId10"/>
    <p:sldId id="261" r:id="rId11"/>
    <p:sldId id="260" r:id="rId12"/>
    <p:sldId id="275" r:id="rId13"/>
    <p:sldId id="283" r:id="rId14"/>
    <p:sldId id="278" r:id="rId15"/>
    <p:sldId id="307" r:id="rId16"/>
    <p:sldId id="290" r:id="rId17"/>
    <p:sldId id="296" r:id="rId18"/>
    <p:sldId id="280" r:id="rId19"/>
    <p:sldId id="294" r:id="rId20"/>
    <p:sldId id="304" r:id="rId21"/>
    <p:sldId id="281" r:id="rId22"/>
    <p:sldId id="282" r:id="rId23"/>
    <p:sldId id="289" r:id="rId24"/>
    <p:sldId id="302" r:id="rId25"/>
    <p:sldId id="312" r:id="rId26"/>
    <p:sldId id="303" r:id="rId27"/>
    <p:sldId id="268" r:id="rId28"/>
    <p:sldId id="300" r:id="rId29"/>
    <p:sldId id="269" r:id="rId30"/>
    <p:sldId id="295" r:id="rId31"/>
    <p:sldId id="308" r:id="rId32"/>
    <p:sldId id="309" r:id="rId33"/>
    <p:sldId id="277" r:id="rId34"/>
    <p:sldId id="270" r:id="rId35"/>
    <p:sldId id="311" r:id="rId36"/>
    <p:sldId id="271" r:id="rId37"/>
    <p:sldId id="273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C775AD-1FFB-4646-94DF-148AD857F7CA}">
          <p14:sldIdLst>
            <p14:sldId id="310"/>
            <p14:sldId id="256"/>
            <p14:sldId id="306"/>
          </p14:sldIdLst>
        </p14:section>
        <p14:section name="Untitled Section" id="{87553FE6-37E2-40BC-AD29-B4E39EDF88B0}">
          <p14:sldIdLst>
            <p14:sldId id="259"/>
            <p14:sldId id="292"/>
            <p14:sldId id="298"/>
            <p14:sldId id="305"/>
          </p14:sldIdLst>
        </p14:section>
        <p14:section name="Untitled Section" id="{3BD21BD6-C9CA-4F19-B2C9-42E998696E55}">
          <p14:sldIdLst>
            <p14:sldId id="301"/>
            <p14:sldId id="293"/>
          </p14:sldIdLst>
        </p14:section>
        <p14:section name="Untitled Section" id="{5D797695-1629-46AA-8DD1-F9DBDE0D6B65}">
          <p14:sldIdLst>
            <p14:sldId id="261"/>
            <p14:sldId id="260"/>
            <p14:sldId id="275"/>
            <p14:sldId id="283"/>
          </p14:sldIdLst>
        </p14:section>
        <p14:section name="Untitled Section" id="{8CE7614F-FB34-42E7-B350-28041816EB29}">
          <p14:sldIdLst>
            <p14:sldId id="278"/>
          </p14:sldIdLst>
        </p14:section>
        <p14:section name="Untitled Section" id="{9B845CB0-8FB6-4480-82D5-B3261A8D1625}">
          <p14:sldIdLst>
            <p14:sldId id="307"/>
            <p14:sldId id="290"/>
            <p14:sldId id="296"/>
            <p14:sldId id="280"/>
            <p14:sldId id="294"/>
            <p14:sldId id="304"/>
            <p14:sldId id="281"/>
            <p14:sldId id="282"/>
            <p14:sldId id="289"/>
            <p14:sldId id="302"/>
            <p14:sldId id="312"/>
            <p14:sldId id="303"/>
            <p14:sldId id="268"/>
            <p14:sldId id="300"/>
            <p14:sldId id="269"/>
            <p14:sldId id="295"/>
            <p14:sldId id="308"/>
            <p14:sldId id="309"/>
            <p14:sldId id="277"/>
            <p14:sldId id="270"/>
            <p14:sldId id="311"/>
            <p14:sldId id="271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097F"/>
    <a:srgbClr val="333399"/>
    <a:srgbClr val="6600CC"/>
    <a:srgbClr val="6600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 autoAdjust="0"/>
    <p:restoredTop sz="92171" autoAdjust="0"/>
  </p:normalViewPr>
  <p:slideViewPr>
    <p:cSldViewPr>
      <p:cViewPr>
        <p:scale>
          <a:sx n="66" d="100"/>
          <a:sy n="66" d="100"/>
        </p:scale>
        <p:origin x="-918" y="-4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374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DD6EF-083B-4034-BDED-D2922837E13D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54AF-68CA-491E-B61A-91978819A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24A1-E3F6-4209-93F6-37847CF6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11369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24A1-E3F6-4209-93F6-37847CF6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1859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24A1-E3F6-4209-93F6-37847CF6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8153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24A1-E3F6-4209-93F6-37847CF6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009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24A1-E3F6-4209-93F6-37847CF6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59371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24A1-E3F6-4209-93F6-37847CF6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6080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24A1-E3F6-4209-93F6-37847CF6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3312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24A1-E3F6-4209-93F6-37847CF6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83155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24A1-E3F6-4209-93F6-37847CF6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96080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24A1-E3F6-4209-93F6-37847CF6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93478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24A1-E3F6-4209-93F6-37847CF6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88162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4841F-B078-4B4C-829F-739114F0E852}" type="datetimeFigureOut">
              <a:rPr lang="en-US" smtClean="0"/>
              <a:t>4/15/2013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 smtClean="0"/>
              <a:t>@</a:t>
            </a:r>
            <a:r>
              <a:rPr lang="en-GB" dirty="0" err="1" smtClean="0"/>
              <a:t>slodge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4779027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sz="1600" dirty="0" err="1" smtClean="0">
                <a:solidFill>
                  <a:schemeClr val="bg1">
                    <a:lumMod val="50000"/>
                  </a:schemeClr>
                </a:solidFill>
              </a:rPr>
              <a:t>slodge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94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jpe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Architecting cross-platform solutions with…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377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PCL</a:t>
            </a:r>
            <a:endParaRPr lang="en-US" dirty="0"/>
          </a:p>
        </p:txBody>
      </p:sp>
      <p:pic>
        <p:nvPicPr>
          <p:cNvPr id="1028" name="Picture 4" descr="Portable Class Library solution structure sample from MvvmCr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59" y="5499273"/>
            <a:ext cx="4786313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2824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20142E-6 L 0.00191 -0.782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39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1576" y="5524078"/>
            <a:ext cx="5050904" cy="339447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Use interfaces</a:t>
            </a:r>
          </a:p>
          <a:p>
            <a:pPr marL="514350" indent="-514350">
              <a:buFont typeface="+mj-lt"/>
              <a:buAutoNum type="arabicPeriod"/>
            </a:pPr>
            <a:endParaRPr lang="en-GB" sz="9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Choose what implements those interfaces at runtime.</a:t>
            </a:r>
            <a:br>
              <a:rPr lang="en-GB" sz="2800" dirty="0" smtClean="0"/>
            </a:br>
            <a:r>
              <a:rPr lang="en-GB" sz="105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Job done.</a:t>
            </a:r>
            <a:endParaRPr lang="en-US" sz="2800" dirty="0"/>
          </a:p>
        </p:txBody>
      </p:sp>
      <p:pic>
        <p:nvPicPr>
          <p:cNvPr id="10242" name="Picture 2" descr="Universal Mains Plug Travel Adapter K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84" y="5606182"/>
            <a:ext cx="2478088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2105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12419E-6 L 0.00173 -0.809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404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39 -0.0139 L 0.02118 -0.7930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389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58 0.04943 L 0.02136 -0.8118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43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61 0.04695 L 0.01944 -0.8168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3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203848" y="5668094"/>
            <a:ext cx="2808312" cy="2160240"/>
            <a:chOff x="3203848" y="1635646"/>
            <a:chExt cx="2808312" cy="216024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203848" y="1635646"/>
              <a:ext cx="2808312" cy="0"/>
            </a:xfrm>
            <a:prstGeom prst="line">
              <a:avLst/>
            </a:prstGeom>
            <a:ln>
              <a:gradFill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0" scaled="0"/>
              </a:gra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03848" y="2715766"/>
              <a:ext cx="2808312" cy="0"/>
            </a:xfrm>
            <a:prstGeom prst="line">
              <a:avLst/>
            </a:prstGeom>
            <a:ln>
              <a:gradFill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0" scaled="0"/>
              </a:gra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203848" y="3795886"/>
              <a:ext cx="2808312" cy="0"/>
            </a:xfrm>
            <a:prstGeom prst="line">
              <a:avLst/>
            </a:prstGeom>
            <a:ln>
              <a:gradFill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0" scaled="0"/>
              </a:gra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-2556792" y="1347614"/>
            <a:ext cx="2088232" cy="2952328"/>
            <a:chOff x="755576" y="1347614"/>
            <a:chExt cx="2088232" cy="2952328"/>
          </a:xfrm>
        </p:grpSpPr>
        <p:sp>
          <p:nvSpPr>
            <p:cNvPr id="4" name="Rectangle 3"/>
            <p:cNvSpPr/>
            <p:nvPr/>
          </p:nvSpPr>
          <p:spPr>
            <a:xfrm>
              <a:off x="755576" y="1347614"/>
              <a:ext cx="208823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/>
                <a:t>HomeView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55576" y="2427734"/>
              <a:ext cx="208823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/>
                <a:t>ListView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55576" y="3507854"/>
              <a:ext cx="208823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/>
                <a:t>DetailView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468544" y="1347614"/>
            <a:ext cx="2088232" cy="2952328"/>
            <a:chOff x="9468544" y="1419622"/>
            <a:chExt cx="2088232" cy="2952328"/>
          </a:xfrm>
        </p:grpSpPr>
        <p:sp>
          <p:nvSpPr>
            <p:cNvPr id="7" name="Rectangle 6"/>
            <p:cNvSpPr/>
            <p:nvPr/>
          </p:nvSpPr>
          <p:spPr>
            <a:xfrm>
              <a:off x="9468544" y="1419622"/>
              <a:ext cx="2088232" cy="79208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/>
                <a:t>HomeViewModel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468544" y="2499742"/>
              <a:ext cx="2088232" cy="79208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/>
                <a:t>ListViewModel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468544" y="3579862"/>
              <a:ext cx="2088232" cy="79208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/>
                <a:t>DetailViewModel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69326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9605E-6 L -0.42135 -0.007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76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20838E-6 L 0.42917 1.2083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619E-6 L -0.00382 -0.7654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382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TAiK-iK-iK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99792" y="5524078"/>
            <a:ext cx="3816224" cy="3810807"/>
            <a:chOff x="2699792" y="993191"/>
            <a:chExt cx="3816224" cy="3810807"/>
          </a:xfrm>
        </p:grpSpPr>
        <p:pic>
          <p:nvPicPr>
            <p:cNvPr id="7173" name="Picture 5" descr="http://cdn.marketplaceimages.windowsphone.com/v8/images/a9a13d07-12ed-425f-9437-e303abb418d4?imageType=ws_icon_lar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3003998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5" name="Picture 7" descr="http://liveside.net/wp-content/images/2012/06/Windows-Phone-Marketplac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3003998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7" name="Picture 9" descr="http://androidspin.com/wp-content/uploads/2012/10/google-play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992" y="993191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9" name="Picture 11" descr="https://encrypted-tbn1.gstatic.com/images?q=tbn:ANd9GcTgHtpecq3GuVhbV33bJBlHS5UdhYabK5Z-TX06zni4808sCun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1008087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1" name="Picture 3" descr="C:\Users\Stuart\AppData\Local\Microsoft\Windows\Temporary Internet Files\Content.IE5\3JZMLLUA\MC900391462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800" y="5288143"/>
            <a:ext cx="1822399" cy="167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57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2163 L -0.00399 -0.867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4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2163 L 0 -0.6774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9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Hero break…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71600" y="5504667"/>
            <a:ext cx="7200800" cy="3979851"/>
            <a:chOff x="971600" y="1030682"/>
            <a:chExt cx="7200800" cy="3979851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1" y="1030682"/>
              <a:ext cx="3528392" cy="1937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1059582"/>
              <a:ext cx="3456384" cy="1921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075806"/>
              <a:ext cx="3528393" cy="1934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4083" y="3651870"/>
              <a:ext cx="2000250" cy="957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9606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8.18659E-7 L 0.00781 -0.887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443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989"/>
            <a:ext cx="8229600" cy="33190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 smtClean="0">
                <a:solidFill>
                  <a:schemeClr val="bg1"/>
                </a:solidFill>
              </a:rPr>
              <a:t>THE</a:t>
            </a:r>
            <a:br>
              <a:rPr lang="en-GB" sz="5400" dirty="0" smtClean="0">
                <a:solidFill>
                  <a:schemeClr val="bg1"/>
                </a:solidFill>
              </a:rPr>
            </a:br>
            <a:r>
              <a:rPr lang="en-GB" sz="5400" dirty="0" smtClean="0">
                <a:solidFill>
                  <a:schemeClr val="bg1"/>
                </a:solidFill>
              </a:rPr>
              <a:t>APP</a:t>
            </a:r>
            <a:br>
              <a:rPr lang="en-GB" sz="5400" dirty="0" smtClean="0">
                <a:solidFill>
                  <a:schemeClr val="bg1"/>
                </a:solidFill>
              </a:rPr>
            </a:br>
            <a:r>
              <a:rPr lang="en-GB" sz="2800" dirty="0" smtClean="0">
                <a:solidFill>
                  <a:schemeClr val="bg1"/>
                </a:solidFill>
              </a:rPr>
              <a:t>IS</a:t>
            </a:r>
            <a:r>
              <a:rPr lang="en-GB" sz="5400" dirty="0" smtClean="0">
                <a:solidFill>
                  <a:schemeClr val="bg1"/>
                </a:solidFill>
              </a:rPr>
              <a:t/>
            </a:r>
            <a:br>
              <a:rPr lang="en-GB" sz="5400" dirty="0" smtClean="0">
                <a:solidFill>
                  <a:schemeClr val="bg1"/>
                </a:solidFill>
              </a:rPr>
            </a:br>
            <a:r>
              <a:rPr lang="en-GB" sz="5400" dirty="0" smtClean="0">
                <a:solidFill>
                  <a:schemeClr val="bg1"/>
                </a:solidFill>
              </a:rPr>
              <a:t>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-452586"/>
            <a:ext cx="4191639" cy="24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8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347614"/>
            <a:ext cx="9144000" cy="2930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205979"/>
            <a:ext cx="6707088" cy="857250"/>
          </a:xfrm>
        </p:spPr>
        <p:txBody>
          <a:bodyPr/>
          <a:lstStyle/>
          <a:p>
            <a:r>
              <a:rPr lang="en-GB" dirty="0" smtClean="0"/>
              <a:t>Kinect Star Wars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7614"/>
            <a:ext cx="7904163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https://encrypted-tbn3.gstatic.com/images?q=tbn:ANd9GcSim-qLiN9fj85R8OrRWvIkMnquenovnkbHmDWT781pGh1JRdU98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95" y="195486"/>
            <a:ext cx="1382382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inect Star Wars Mobile App - Available Now!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8822" y="5442371"/>
            <a:ext cx="5989638" cy="3394075"/>
          </a:xfrm>
        </p:spPr>
      </p:pic>
    </p:spTree>
    <p:extLst>
      <p:ext uri="{BB962C8B-B14F-4D97-AF65-F5344CB8AC3E}">
        <p14:creationId xmlns:p14="http://schemas.microsoft.com/office/powerpoint/2010/main" val="7648303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54131E-6 L 0.00104 -0.844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22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3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84494 L 0.00104 -0.005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9" y="205979"/>
            <a:ext cx="6923111" cy="857250"/>
          </a:xfrm>
        </p:spPr>
        <p:txBody>
          <a:bodyPr/>
          <a:lstStyle/>
          <a:p>
            <a:r>
              <a:rPr lang="en-GB" dirty="0" smtClean="0"/>
              <a:t>Noise Sentinel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1" y="279918"/>
            <a:ext cx="1376128" cy="77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25" y="1131590"/>
            <a:ext cx="7208775" cy="353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454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9" y="205979"/>
            <a:ext cx="6923111" cy="857250"/>
          </a:xfrm>
        </p:spPr>
        <p:txBody>
          <a:bodyPr/>
          <a:lstStyle/>
          <a:p>
            <a:r>
              <a:rPr lang="en-GB" dirty="0" smtClean="0"/>
              <a:t>Noise Sentinel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97" y="1635646"/>
            <a:ext cx="1641782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18" y="1635646"/>
            <a:ext cx="1607593" cy="2691192"/>
          </a:xfrm>
          <a:prstGeom prst="rect">
            <a:avLst/>
          </a:prstGeom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1" y="279918"/>
            <a:ext cx="1376128" cy="77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192" y="1635646"/>
            <a:ext cx="1825381" cy="26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94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9" y="205979"/>
            <a:ext cx="6923111" cy="857250"/>
          </a:xfrm>
        </p:spPr>
        <p:txBody>
          <a:bodyPr/>
          <a:lstStyle/>
          <a:p>
            <a:r>
              <a:rPr lang="en-GB" dirty="0" smtClean="0"/>
              <a:t>Noise Sentinel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35646"/>
            <a:ext cx="1648176" cy="2746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635646"/>
            <a:ext cx="1640907" cy="2746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35646"/>
            <a:ext cx="1640907" cy="2746961"/>
          </a:xfrm>
          <a:prstGeom prst="rect">
            <a:avLst/>
          </a:prstGeom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1" y="279918"/>
            <a:ext cx="1376128" cy="77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772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7654"/>
            <a:ext cx="7772400" cy="1102519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MvvmCross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/>
          <a:lstStyle/>
          <a:p>
            <a:r>
              <a:rPr lang="en-GB" dirty="0" smtClean="0"/>
              <a:t>v3 - Hot Tuna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2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05979"/>
            <a:ext cx="7283152" cy="857250"/>
          </a:xfrm>
        </p:spPr>
        <p:txBody>
          <a:bodyPr/>
          <a:lstStyle/>
          <a:p>
            <a:r>
              <a:rPr lang="en-GB" dirty="0" err="1" smtClean="0"/>
              <a:t>CentraStage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4" name="Picture 6" descr="C:\Users\Stuart\Documents\Evolve CentraStage\Evolve CentraStage\iOS\iTunesAr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5907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Screens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03709"/>
            <a:ext cx="2520000" cy="1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870544"/>
            <a:ext cx="2520000" cy="1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creensh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18616"/>
            <a:ext cx="2520000" cy="1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45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05979"/>
            <a:ext cx="7283152" cy="857250"/>
          </a:xfrm>
        </p:spPr>
        <p:txBody>
          <a:bodyPr/>
          <a:lstStyle/>
          <a:p>
            <a:r>
              <a:rPr lang="en-GB" dirty="0" err="1" smtClean="0"/>
              <a:t>CentraStage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 descr="C:\Users\Stuart\Documents\Evolve CentraStage\Evolve CentraStage\iOS\iOS Simulator Screen shot 17 Dec 2012 6.44.37 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8152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tuart\Documents\Evolve CentraStage\Evolve CentraStage\iOS\iOS Simulator Screen shot 17 Dec 2012 6.45.13 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365335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tuart\Documents\Evolve CentraStage\Evolve CentraStage\iOS\iOS Simulator Screen shot 17 Dec 2012 6.46.05 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65334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tuart\Documents\Evolve CentraStage\Evolve CentraStage\iOS\iOS Simulator Screen shot 17 Dec 2012 6.46.20 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57103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tuart\Documents\Evolve CentraStage\Evolve CentraStage\iOS\iTunesArtwor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5907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221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05979"/>
            <a:ext cx="7283152" cy="857250"/>
          </a:xfrm>
        </p:spPr>
        <p:txBody>
          <a:bodyPr/>
          <a:lstStyle/>
          <a:p>
            <a:r>
              <a:rPr lang="en-GB" dirty="0" err="1" smtClean="0"/>
              <a:t>CentraStage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4" name="Picture 6" descr="C:\Users\Stuart\Documents\Evolve CentraStage\Evolve CentraStage\iOS\iTunesAr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5907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tuart\Documents\Evolve CentraStage\Evolve CentraStage\Mac\MacOS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33" y="1059582"/>
            <a:ext cx="4972631" cy="37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498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3" y="205979"/>
            <a:ext cx="7067128" cy="857250"/>
          </a:xfrm>
        </p:spPr>
        <p:txBody>
          <a:bodyPr/>
          <a:lstStyle/>
          <a:p>
            <a:r>
              <a:rPr lang="en-GB" dirty="0" smtClean="0"/>
              <a:t>Aviva 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723" y="1228824"/>
            <a:ext cx="11409363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http://4.bp.blogspot.com/--PXN7-mqAaw/TiqcEWZ26aI/AAAAAAAAqFs/_Aw47A6480w/s1600/Aviva_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7494"/>
            <a:ext cx="1008112" cy="70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viva Drive Ap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70890" y="5524078"/>
            <a:ext cx="5989638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563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344E-6 L 0.00069 -0.860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30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90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86097 L 4.44444E-6 -1.1344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430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05979"/>
            <a:ext cx="7067128" cy="857250"/>
          </a:xfrm>
        </p:spPr>
        <p:txBody>
          <a:bodyPr/>
          <a:lstStyle/>
          <a:p>
            <a:r>
              <a:rPr lang="en-GB" dirty="0" smtClean="0"/>
              <a:t>British &amp; Irish Lions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6" name="Picture 14" descr="Lions Offic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5486"/>
            <a:ext cx="980108" cy="9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008" y="2261525"/>
            <a:ext cx="4586547" cy="274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75606"/>
            <a:ext cx="4221306" cy="244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1157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05979"/>
            <a:ext cx="7067128" cy="857250"/>
          </a:xfrm>
        </p:spPr>
        <p:txBody>
          <a:bodyPr/>
          <a:lstStyle/>
          <a:p>
            <a:r>
              <a:rPr lang="en-GB" dirty="0" smtClean="0"/>
              <a:t>British &amp; Irish Lions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6" name="Picture 14" descr="Lions Offic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5486"/>
            <a:ext cx="980108" cy="9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5" y="1377391"/>
            <a:ext cx="8759773" cy="263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059582"/>
            <a:ext cx="2141984" cy="356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799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05979"/>
            <a:ext cx="7067128" cy="857250"/>
          </a:xfrm>
        </p:spPr>
        <p:txBody>
          <a:bodyPr/>
          <a:lstStyle/>
          <a:p>
            <a:r>
              <a:rPr lang="en-GB" dirty="0" smtClean="0"/>
              <a:t>British &amp; Irish Lions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6" name="Picture 14" descr="Lions Offic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5486"/>
            <a:ext cx="980108" cy="9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03598"/>
            <a:ext cx="2736303" cy="365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896" y="1175593"/>
            <a:ext cx="2793584" cy="372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61079"/>
            <a:ext cx="2808312" cy="374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8175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0" y="1059582"/>
            <a:ext cx="0" cy="3943349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76256" y="2791221"/>
            <a:ext cx="1512168" cy="3771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 smtClean="0"/>
              <a:t>Umbraco</a:t>
            </a:r>
            <a:endParaRPr lang="en-GB" sz="1200" dirty="0" smtClean="0"/>
          </a:p>
        </p:txBody>
      </p:sp>
      <p:sp>
        <p:nvSpPr>
          <p:cNvPr id="38" name="Flowchart: Magnetic Disk 37"/>
          <p:cNvSpPr/>
          <p:nvPr/>
        </p:nvSpPr>
        <p:spPr>
          <a:xfrm>
            <a:off x="7459338" y="1848957"/>
            <a:ext cx="353022" cy="366199"/>
          </a:xfrm>
          <a:prstGeom prst="flowChartMagneticDisk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4860032" y="2791221"/>
            <a:ext cx="1512168" cy="3771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 smtClean="0"/>
              <a:t>WebAPI</a:t>
            </a:r>
            <a:endParaRPr lang="en-GB" sz="1200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2843808" y="2791221"/>
            <a:ext cx="1512168" cy="3771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Core Logic</a:t>
            </a:r>
          </a:p>
        </p:txBody>
      </p:sp>
      <p:sp>
        <p:nvSpPr>
          <p:cNvPr id="41" name="Flowchart: Magnetic Disk 40"/>
          <p:cNvSpPr/>
          <p:nvPr/>
        </p:nvSpPr>
        <p:spPr>
          <a:xfrm>
            <a:off x="3426890" y="1857957"/>
            <a:ext cx="353022" cy="366199"/>
          </a:xfrm>
          <a:prstGeom prst="flowChartMagneticDisk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467544" y="1600353"/>
            <a:ext cx="1512168" cy="497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UI (Win8)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67544" y="2385595"/>
            <a:ext cx="1512168" cy="497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UIs (WP7 &amp; WP8)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67544" y="3151261"/>
            <a:ext cx="1512168" cy="497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UI (Droid)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67544" y="3943349"/>
            <a:ext cx="1512168" cy="497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UI (</a:t>
            </a:r>
            <a:r>
              <a:rPr lang="en-GB" sz="1200" dirty="0" err="1" smtClean="0"/>
              <a:t>iOS</a:t>
            </a:r>
            <a:r>
              <a:rPr lang="en-GB" sz="1200" dirty="0" smtClean="0"/>
              <a:t>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779912" y="4083917"/>
            <a:ext cx="1512168" cy="3566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DTO Entities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88350" y="3177683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PCL</a:t>
            </a:r>
            <a:endParaRPr lang="en-US" sz="1050" dirty="0"/>
          </a:p>
        </p:txBody>
      </p:sp>
      <p:sp>
        <p:nvSpPr>
          <p:cNvPr id="50" name="TextBox 49"/>
          <p:cNvSpPr txBox="1"/>
          <p:nvPr/>
        </p:nvSpPr>
        <p:spPr>
          <a:xfrm>
            <a:off x="3707904" y="4473827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PCL</a:t>
            </a:r>
            <a:endParaRPr 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4788024" y="3166650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.Net4</a:t>
            </a:r>
            <a:endParaRPr lang="en-US" sz="1050" dirty="0"/>
          </a:p>
        </p:txBody>
      </p:sp>
      <p:sp>
        <p:nvSpPr>
          <p:cNvPr id="52" name="TextBox 51"/>
          <p:cNvSpPr txBox="1"/>
          <p:nvPr/>
        </p:nvSpPr>
        <p:spPr>
          <a:xfrm>
            <a:off x="6790213" y="3166650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.Net4</a:t>
            </a:r>
            <a:endParaRPr lang="en-US" sz="1050" dirty="0"/>
          </a:p>
        </p:txBody>
      </p:sp>
      <p:sp>
        <p:nvSpPr>
          <p:cNvPr id="53" name="TextBox 52"/>
          <p:cNvSpPr txBox="1"/>
          <p:nvPr/>
        </p:nvSpPr>
        <p:spPr>
          <a:xfrm>
            <a:off x="402411" y="4411036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err="1" smtClean="0"/>
              <a:t>Xamarin.iOS</a:t>
            </a:r>
            <a:endParaRPr lang="en-US" sz="1050" dirty="0"/>
          </a:p>
        </p:txBody>
      </p:sp>
      <p:sp>
        <p:nvSpPr>
          <p:cNvPr id="54" name="TextBox 53"/>
          <p:cNvSpPr txBox="1"/>
          <p:nvPr/>
        </p:nvSpPr>
        <p:spPr>
          <a:xfrm>
            <a:off x="402411" y="3648471"/>
            <a:ext cx="1180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err="1" smtClean="0"/>
              <a:t>Xamarin.Android</a:t>
            </a:r>
            <a:endParaRPr lang="en-US" sz="1050" dirty="0"/>
          </a:p>
        </p:txBody>
      </p:sp>
      <p:sp>
        <p:nvSpPr>
          <p:cNvPr id="55" name="TextBox 54"/>
          <p:cNvSpPr txBox="1"/>
          <p:nvPr/>
        </p:nvSpPr>
        <p:spPr>
          <a:xfrm>
            <a:off x="395536" y="2889651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Silverlight</a:t>
            </a:r>
            <a:endParaRPr lang="en-US" sz="1050" dirty="0"/>
          </a:p>
        </p:txBody>
      </p:sp>
      <p:sp>
        <p:nvSpPr>
          <p:cNvPr id="56" name="TextBox 55"/>
          <p:cNvSpPr txBox="1"/>
          <p:nvPr/>
        </p:nvSpPr>
        <p:spPr>
          <a:xfrm>
            <a:off x="402411" y="2097563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err="1" smtClean="0"/>
              <a:t>WinRT</a:t>
            </a:r>
            <a:endParaRPr lang="en-US" sz="1050" dirty="0"/>
          </a:p>
        </p:txBody>
      </p:sp>
      <p:cxnSp>
        <p:nvCxnSpPr>
          <p:cNvPr id="57" name="Straight Connector 56"/>
          <p:cNvCxnSpPr>
            <a:stCxn id="42" idx="3"/>
            <a:endCxn id="40" idx="1"/>
          </p:cNvCxnSpPr>
          <p:nvPr/>
        </p:nvCxnSpPr>
        <p:spPr>
          <a:xfrm>
            <a:off x="1979712" y="1848958"/>
            <a:ext cx="864096" cy="11308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3" idx="3"/>
            <a:endCxn id="40" idx="1"/>
          </p:cNvCxnSpPr>
          <p:nvPr/>
        </p:nvCxnSpPr>
        <p:spPr>
          <a:xfrm>
            <a:off x="1979712" y="2634200"/>
            <a:ext cx="864096" cy="34561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4" idx="3"/>
            <a:endCxn id="40" idx="1"/>
          </p:cNvCxnSpPr>
          <p:nvPr/>
        </p:nvCxnSpPr>
        <p:spPr>
          <a:xfrm flipV="1">
            <a:off x="1979712" y="2979814"/>
            <a:ext cx="864096" cy="42005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5" idx="3"/>
            <a:endCxn id="40" idx="1"/>
          </p:cNvCxnSpPr>
          <p:nvPr/>
        </p:nvCxnSpPr>
        <p:spPr>
          <a:xfrm flipV="1">
            <a:off x="1979712" y="2979814"/>
            <a:ext cx="864096" cy="121214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1" idx="3"/>
            <a:endCxn id="40" idx="0"/>
          </p:cNvCxnSpPr>
          <p:nvPr/>
        </p:nvCxnSpPr>
        <p:spPr>
          <a:xfrm flipH="1">
            <a:off x="3599892" y="2224156"/>
            <a:ext cx="3509" cy="5670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0" idx="3"/>
            <a:endCxn id="39" idx="1"/>
          </p:cNvCxnSpPr>
          <p:nvPr/>
        </p:nvCxnSpPr>
        <p:spPr>
          <a:xfrm>
            <a:off x="4355976" y="2979814"/>
            <a:ext cx="50405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3"/>
            <a:endCxn id="37" idx="1"/>
          </p:cNvCxnSpPr>
          <p:nvPr/>
        </p:nvCxnSpPr>
        <p:spPr>
          <a:xfrm>
            <a:off x="6372200" y="2979814"/>
            <a:ext cx="50405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8" idx="3"/>
            <a:endCxn id="37" idx="0"/>
          </p:cNvCxnSpPr>
          <p:nvPr/>
        </p:nvCxnSpPr>
        <p:spPr>
          <a:xfrm flipH="1">
            <a:off x="7632340" y="2215156"/>
            <a:ext cx="3509" cy="57606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47638" y="1718152"/>
            <a:ext cx="569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SQLite</a:t>
            </a:r>
            <a:endParaRPr 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7825319" y="1718152"/>
            <a:ext cx="8290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SQL Server</a:t>
            </a:r>
            <a:endParaRPr lang="en-US" sz="1050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1619672" y="205979"/>
            <a:ext cx="706712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British &amp; Irish Lions</a:t>
            </a:r>
            <a:endParaRPr lang="en-US" dirty="0"/>
          </a:p>
        </p:txBody>
      </p:sp>
      <p:pic>
        <p:nvPicPr>
          <p:cNvPr id="47" name="Picture 14" descr="Lions Offic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5486"/>
            <a:ext cx="980108" cy="9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496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989"/>
            <a:ext cx="8229600" cy="3102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 smtClean="0">
                <a:solidFill>
                  <a:schemeClr val="bg1"/>
                </a:solidFill>
              </a:rPr>
              <a:t>KEEP</a:t>
            </a:r>
            <a:r>
              <a:rPr lang="en-GB" sz="5400" dirty="0">
                <a:solidFill>
                  <a:schemeClr val="bg1"/>
                </a:solidFill>
              </a:rPr>
              <a:t/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 smtClean="0">
                <a:solidFill>
                  <a:schemeClr val="bg1"/>
                </a:solidFill>
              </a:rPr>
              <a:t>CALM</a:t>
            </a:r>
            <a:br>
              <a:rPr lang="en-GB" sz="5400" dirty="0" smtClean="0">
                <a:solidFill>
                  <a:schemeClr val="bg1"/>
                </a:solidFill>
              </a:rPr>
            </a:br>
            <a:r>
              <a:rPr lang="en-GB" sz="2800" dirty="0" smtClean="0">
                <a:solidFill>
                  <a:schemeClr val="bg1"/>
                </a:solidFill>
              </a:rPr>
              <a:t>AND</a:t>
            </a:r>
            <a:r>
              <a:rPr lang="en-GB" sz="5400" dirty="0" smtClean="0">
                <a:solidFill>
                  <a:schemeClr val="bg1"/>
                </a:solidFill>
              </a:rPr>
              <a:t/>
            </a:r>
            <a:br>
              <a:rPr lang="en-GB" sz="5400" dirty="0" smtClean="0">
                <a:solidFill>
                  <a:schemeClr val="bg1"/>
                </a:solidFill>
              </a:rPr>
            </a:br>
            <a:r>
              <a:rPr lang="en-GB" sz="5400" dirty="0" smtClean="0">
                <a:solidFill>
                  <a:schemeClr val="bg1"/>
                </a:solidFill>
              </a:rPr>
              <a:t>GET CROSS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3"/>
          <a:stretch/>
        </p:blipFill>
        <p:spPr bwMode="auto">
          <a:xfrm>
            <a:off x="3203848" y="159630"/>
            <a:ext cx="270110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9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Superhero Break…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720" y="1200151"/>
            <a:ext cx="8229600" cy="1080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7410" name="Picture 2" descr="https://secure.gravatar.com/avatar/c4eca7229a83f89b3de963ee609fbf48?s=420&amp;d=https://a248.e.akamai.net/assets.github.com%2Fimages%2Fgravatars%2Fgravatar-user-4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94" y="1295962"/>
            <a:ext cx="723430" cy="72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2.bp.blogspot.com/-bIeSD3JcnXg/UOaOyzES_-I/AAAAAAAAAgA/w4nj9vfQXJ0/s320/ironsho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489" y="2883702"/>
            <a:ext cx="1501535" cy="32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1.bp.blogspot.com/-4h3TQqskKAw/UP0suu-uKbI/AAAAAAAAAgg/yroD2Ip73DQ/s1600/kevin_with_bad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403" y="2755981"/>
            <a:ext cx="766605" cy="75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4.bp.blogspot.com/-RCK2lky0fig/UQqHyMVyXlI/AAAAAAAAAnw/uu4PlbodMzs/s1600/cheesebar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96" y="134773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http://1.bp.blogspot.com/-4ZFfcgZ_rSg/UQ0xXjgSZWI/AAAAAAAAAoE/ducj3TKXpjU/s1600/GregCrossBad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05" y="118609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http://3.bp.blogspot.com/-buiiJ3s40A8/UQ01WGpNozI/AAAAAAAAAoM/UALmSxmCV1M/s1600/DeapSquatterCrossBad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74" y="35079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http://3.bp.blogspot.com/-KbPEUn-esZU/URVuk_20oMI/AAAAAAAAApw/r-QFZO6rWWQ/s1600/jstedfas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19" y="1295962"/>
            <a:ext cx="910696" cy="91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http://3.bp.blogspot.com/-xCJa-F3KN94/URVsWL6JJOI/AAAAAAAAApo/nRKBNCHKMXI/s1600/KevinKnoopTripl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237" y="2335696"/>
            <a:ext cx="875990" cy="8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http://4.bp.blogspot.com/-t-L9nYEvajc/UQ07mJSzbYI/AAAAAAAAAoo/CGORQi-GjUQ/s320/MiguelAndDanielCrossBadg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35846"/>
            <a:ext cx="1868157" cy="124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http://1.bp.blogspot.com/-TXq0DsEyvm4/URVphtgVazI/AAAAAAAAApQ/jKKHb0_ZPZ8/s1600/wosi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02" y="1985722"/>
            <a:ext cx="846277" cy="84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http://3.bp.blogspot.com/-Gi21-oKsXwo/URrlvKmYoDI/AAAAAAAAAqg/TJ6JhrstwdA/s1600/asudbury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87" y="1507169"/>
            <a:ext cx="733016" cy="7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http://2.bp.blogspot.com/-JeCy65sCEtY/URzisVtGOUI/AAAAAAAAArQ/ZpXqYZSbplk/s1600/steve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533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http://1.bp.blogspot.com/-gceC-IsACOM/URy-NSoXRnI/AAAAAAAAAq4/6Ip8jBG10a8/s320/Emi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8" y="3088112"/>
            <a:ext cx="764689" cy="76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http://3.bp.blogspot.com/-Fj_YaU2nazY/USU6XLbBc3I/AAAAAAAAAtI/PM3jIPArauY/s1600/jmgomez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75" y="1255696"/>
            <a:ext cx="1079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http://4.bp.blogspot.com/-XLKADLIgwvQ/USXcit0epHI/AAAAAAAAAts/KnmyseQ83xw/s1600/dsplaisted2NDAEdition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64" y="35799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0" name="Picture 32" descr="http://1.bp.blogspot.com/-kf_6aMfHTzw/USsgJq1aH3I/AAAAAAAAAuQ/TK3UcYjYQoY/s1600/gittetitte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96" y="371075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2" name="Picture 34" descr="http://1.bp.blogspot.com/-5qZ4Aof2xw8/US0bwvCozcI/AAAAAAAAAuo/FyzT17SuHiI/s1600/steved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42785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4" name="Picture 36" descr="http://3.bp.blogspot.com/-2EoH-TcoE_s/UUiUy3YXpqI/AAAAAAAAAwY/gBDJ2FdiHAQ/s1600/artofalexey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99" y="100487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6" name="Picture 38" descr="http://3.bp.blogspot.com/-yrfFzE003xk/UUiYgx6KKZI/AAAAAAAAAwg/8jTxjbAcVL4/s1600/avenade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60" y="172759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8" name="Picture 40" descr="http://4.bp.blogspot.com/-tGS5DDroNY0/UUjMvqsBMbI/AAAAAAAAAxI/6ANPbVvo3Wg/s1600/gittetitte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43" y="224018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50" name="Picture 42" descr="http://2.bp.blogspot.com/-4NL5dcxMIRo/UUxhW4RoKwI/AAAAAAAAAxY/ZDfA5u7q8BI/s1600/CheeseBaron_2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03" y="32083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LiJeBYmGpAs/UVYDU_7mdaI/AAAAAAAAAyA/W4-htnMzRPE/s1600/leeoades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00" y="2368497"/>
            <a:ext cx="774967" cy="7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-xZ4siFg66cg/UVX_VaVXt3I/AAAAAAAAAx4/tRrCB0QCKnY/s1600/hugo1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56" y="2738842"/>
            <a:ext cx="1303376" cy="130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2.bp.blogspot.com/-ehFoTCtl7XY/UVX71xWM8MI/AAAAAAAAAxw/BbfSor3UFB4/s1600/morbidcamel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309" y="4119982"/>
            <a:ext cx="779103" cy="77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4.bp.blogspot.com/-UCRrF0aDZMM/UVX3LJlscRI/AAAAAAAAAxo/Tp4WZ9cOBUE/s1600/xamldude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25" y="2301991"/>
            <a:ext cx="873701" cy="87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5401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989"/>
            <a:ext cx="8229600" cy="3102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 smtClean="0">
                <a:solidFill>
                  <a:schemeClr val="bg1"/>
                </a:solidFill>
              </a:rPr>
              <a:t>KEEP</a:t>
            </a:r>
            <a:r>
              <a:rPr lang="en-GB" sz="5400" dirty="0">
                <a:solidFill>
                  <a:schemeClr val="bg1"/>
                </a:solidFill>
              </a:rPr>
              <a:t/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 smtClean="0">
                <a:solidFill>
                  <a:schemeClr val="bg1"/>
                </a:solidFill>
              </a:rPr>
              <a:t>CALM</a:t>
            </a:r>
            <a:br>
              <a:rPr lang="en-GB" sz="5400" dirty="0" smtClean="0">
                <a:solidFill>
                  <a:schemeClr val="bg1"/>
                </a:solidFill>
              </a:rPr>
            </a:br>
            <a:r>
              <a:rPr lang="en-GB" sz="2800" dirty="0" smtClean="0">
                <a:solidFill>
                  <a:schemeClr val="bg1"/>
                </a:solidFill>
              </a:rPr>
              <a:t>AND</a:t>
            </a:r>
            <a:r>
              <a:rPr lang="en-GB" sz="5400" dirty="0" smtClean="0">
                <a:solidFill>
                  <a:schemeClr val="bg1"/>
                </a:solidFill>
              </a:rPr>
              <a:t/>
            </a:r>
            <a:br>
              <a:rPr lang="en-GB" sz="5400" dirty="0" smtClean="0">
                <a:solidFill>
                  <a:schemeClr val="bg1"/>
                </a:solidFill>
              </a:rPr>
            </a:br>
            <a:r>
              <a:rPr lang="en-GB" sz="5400" dirty="0" smtClean="0">
                <a:solidFill>
                  <a:schemeClr val="bg1"/>
                </a:solidFill>
              </a:rPr>
              <a:t>EVOLVE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3"/>
          <a:stretch/>
        </p:blipFill>
        <p:spPr bwMode="auto">
          <a:xfrm>
            <a:off x="3203848" y="159630"/>
            <a:ext cx="2701106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42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205979"/>
            <a:ext cx="6851104" cy="857250"/>
          </a:xfrm>
        </p:spPr>
        <p:txBody>
          <a:bodyPr/>
          <a:lstStyle/>
          <a:p>
            <a:r>
              <a:rPr lang="en-GB" dirty="0" smtClean="0"/>
              <a:t>The Future…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5" y="267494"/>
            <a:ext cx="1511846" cy="73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39552" y="5740102"/>
            <a:ext cx="1800200" cy="3240360"/>
            <a:chOff x="467544" y="1275606"/>
            <a:chExt cx="1800200" cy="3240360"/>
          </a:xfrm>
        </p:grpSpPr>
        <p:sp>
          <p:nvSpPr>
            <p:cNvPr id="5" name="Rectangle 4"/>
            <p:cNvSpPr/>
            <p:nvPr/>
          </p:nvSpPr>
          <p:spPr>
            <a:xfrm>
              <a:off x="467544" y="1275606"/>
              <a:ext cx="1800200" cy="32403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7544" y="3723878"/>
              <a:ext cx="18002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Nov ’11</a:t>
              </a:r>
            </a:p>
            <a:p>
              <a:pPr algn="ctr"/>
              <a:r>
                <a:rPr lang="en-GB" sz="1100" dirty="0" smtClean="0"/>
                <a:t>to</a:t>
              </a:r>
              <a:endParaRPr lang="en-GB" sz="1400" dirty="0" smtClean="0"/>
            </a:p>
            <a:p>
              <a:pPr algn="ctr"/>
              <a:r>
                <a:rPr lang="en-GB" sz="1400" dirty="0" smtClean="0"/>
                <a:t>Mar ‘12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008" y="1298753"/>
              <a:ext cx="177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v1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9338" y="1919548"/>
              <a:ext cx="129394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INPC</a:t>
              </a:r>
            </a:p>
            <a:p>
              <a:r>
                <a:rPr lang="en-GB" sz="1600" dirty="0" err="1" smtClean="0"/>
                <a:t>DataBinding</a:t>
              </a:r>
              <a:endParaRPr lang="en-GB" sz="1600" dirty="0" smtClean="0"/>
            </a:p>
            <a:p>
              <a:endParaRPr lang="en-GB" sz="1600" dirty="0" smtClean="0"/>
            </a:p>
            <a:p>
              <a:r>
                <a:rPr lang="en-GB" sz="1600" dirty="0" smtClean="0"/>
                <a:t>.</a:t>
              </a:r>
              <a:r>
                <a:rPr lang="en-GB" sz="1600" dirty="0" err="1" smtClean="0"/>
                <a:t>iOS</a:t>
              </a:r>
              <a:endParaRPr lang="en-GB" sz="1600" dirty="0" smtClean="0"/>
            </a:p>
            <a:p>
              <a:r>
                <a:rPr lang="en-GB" sz="1600" dirty="0" smtClean="0"/>
                <a:t>.Android</a:t>
              </a:r>
            </a:p>
            <a:p>
              <a:r>
                <a:rPr lang="en-GB" sz="1600" dirty="0" smtClean="0"/>
                <a:t>.WP</a:t>
              </a:r>
              <a:endParaRPr lang="en-US" sz="16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603781" y="5740102"/>
            <a:ext cx="1800200" cy="3240360"/>
            <a:chOff x="467544" y="1275606"/>
            <a:chExt cx="1800200" cy="3240360"/>
          </a:xfrm>
        </p:grpSpPr>
        <p:sp>
          <p:nvSpPr>
            <p:cNvPr id="15" name="Rectangle 14"/>
            <p:cNvSpPr/>
            <p:nvPr/>
          </p:nvSpPr>
          <p:spPr>
            <a:xfrm>
              <a:off x="467544" y="1275606"/>
              <a:ext cx="1800200" cy="32403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544" y="3723878"/>
              <a:ext cx="18002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Apr ’12</a:t>
              </a:r>
            </a:p>
            <a:p>
              <a:pPr algn="ctr"/>
              <a:r>
                <a:rPr lang="en-GB" sz="1100" dirty="0" smtClean="0"/>
                <a:t>to</a:t>
              </a:r>
              <a:endParaRPr lang="en-GB" sz="1400" dirty="0" smtClean="0"/>
            </a:p>
            <a:p>
              <a:pPr algn="ctr"/>
              <a:r>
                <a:rPr lang="en-GB" sz="1400" dirty="0" smtClean="0"/>
                <a:t>Oct ‘12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3008" y="1298753"/>
              <a:ext cx="177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v2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9338" y="1906256"/>
              <a:ext cx="14023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PCLs</a:t>
              </a:r>
            </a:p>
            <a:p>
              <a:r>
                <a:rPr lang="en-GB" sz="1600" dirty="0" smtClean="0"/>
                <a:t>Plugins</a:t>
              </a:r>
            </a:p>
            <a:p>
              <a:endParaRPr lang="en-GB" sz="1600" dirty="0" smtClean="0"/>
            </a:p>
            <a:p>
              <a:r>
                <a:rPr lang="en-GB" sz="1600" dirty="0"/>
                <a:t>.</a:t>
              </a:r>
              <a:r>
                <a:rPr lang="en-GB" sz="1600" dirty="0" err="1" smtClean="0"/>
                <a:t>WinStore</a:t>
              </a:r>
              <a:endParaRPr lang="en-GB" sz="1600" dirty="0" smtClean="0"/>
            </a:p>
            <a:p>
              <a:r>
                <a:rPr lang="en-GB" sz="1600" dirty="0" smtClean="0"/>
                <a:t>.</a:t>
              </a:r>
              <a:r>
                <a:rPr lang="en-GB" sz="1600" dirty="0" err="1" smtClean="0"/>
                <a:t>Wpf</a:t>
              </a:r>
              <a:endParaRPr lang="en-US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68010" y="5740102"/>
            <a:ext cx="1872208" cy="3240360"/>
            <a:chOff x="467544" y="1275606"/>
            <a:chExt cx="1872208" cy="3240360"/>
          </a:xfrm>
        </p:grpSpPr>
        <p:sp>
          <p:nvSpPr>
            <p:cNvPr id="20" name="Rectangle 19"/>
            <p:cNvSpPr/>
            <p:nvPr/>
          </p:nvSpPr>
          <p:spPr>
            <a:xfrm>
              <a:off x="539552" y="1275606"/>
              <a:ext cx="1800200" cy="32403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544" y="3723878"/>
              <a:ext cx="18002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Nov ’12</a:t>
              </a:r>
            </a:p>
            <a:p>
              <a:pPr algn="ctr"/>
              <a:r>
                <a:rPr lang="en-GB" sz="1100" dirty="0" smtClean="0"/>
                <a:t>to</a:t>
              </a:r>
              <a:endParaRPr lang="en-GB" sz="1400" dirty="0" smtClean="0"/>
            </a:p>
            <a:p>
              <a:pPr algn="ctr"/>
              <a:r>
                <a:rPr lang="en-GB" sz="1400" dirty="0" smtClean="0"/>
                <a:t>Jun ‘13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9552" y="1298753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v3</a:t>
              </a:r>
              <a:endParaRPr 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9338" y="1906256"/>
              <a:ext cx="16184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‘Clean’</a:t>
              </a:r>
            </a:p>
            <a:p>
              <a:r>
                <a:rPr lang="en-GB" sz="1600" dirty="0" err="1" smtClean="0"/>
                <a:t>CoreCross</a:t>
              </a:r>
              <a:endParaRPr lang="en-GB" sz="1600" dirty="0" smtClean="0"/>
            </a:p>
            <a:p>
              <a:endParaRPr lang="en-GB" sz="1600" dirty="0" smtClean="0"/>
            </a:p>
            <a:p>
              <a:r>
                <a:rPr lang="en-GB" sz="1600" dirty="0" smtClean="0"/>
                <a:t>.Mac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04248" y="5740102"/>
            <a:ext cx="1800200" cy="3240360"/>
            <a:chOff x="467544" y="1275606"/>
            <a:chExt cx="1800200" cy="3240360"/>
          </a:xfrm>
        </p:grpSpPr>
        <p:sp>
          <p:nvSpPr>
            <p:cNvPr id="25" name="Rectangle 24"/>
            <p:cNvSpPr/>
            <p:nvPr/>
          </p:nvSpPr>
          <p:spPr>
            <a:xfrm>
              <a:off x="467544" y="1275606"/>
              <a:ext cx="1800200" cy="324036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7544" y="3723878"/>
              <a:ext cx="18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1400" dirty="0" smtClean="0"/>
            </a:p>
            <a:p>
              <a:pPr algn="ctr"/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3008" y="1298753"/>
              <a:ext cx="177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338" y="1779662"/>
              <a:ext cx="161840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err="1"/>
                <a:t>ViewModel</a:t>
              </a:r>
              <a:r>
                <a:rPr lang="en-GB" sz="1600" dirty="0"/>
                <a:t>++</a:t>
              </a:r>
            </a:p>
            <a:p>
              <a:endParaRPr lang="en-GB" sz="1600" dirty="0" smtClean="0"/>
            </a:p>
            <a:p>
              <a:r>
                <a:rPr lang="en-GB" sz="1600" dirty="0" smtClean="0"/>
                <a:t>Binding++</a:t>
              </a:r>
            </a:p>
            <a:p>
              <a:endParaRPr lang="en-GB" sz="1600" dirty="0"/>
            </a:p>
            <a:p>
              <a:r>
                <a:rPr lang="en-GB" sz="1600" dirty="0" err="1" smtClean="0"/>
                <a:t>Async</a:t>
              </a:r>
              <a:r>
                <a:rPr lang="en-GB" sz="1600" dirty="0" smtClean="0"/>
                <a:t>++</a:t>
              </a:r>
            </a:p>
            <a:p>
              <a:endParaRPr lang="en-GB" sz="1600" dirty="0"/>
            </a:p>
            <a:p>
              <a:r>
                <a:rPr lang="en-GB" sz="1600" dirty="0" smtClean="0"/>
                <a:t>Patterns++</a:t>
              </a:r>
            </a:p>
            <a:p>
              <a:endParaRPr lang="en-GB" sz="1600" dirty="0"/>
            </a:p>
            <a:p>
              <a:r>
                <a:rPr lang="en-GB" sz="1600" dirty="0" err="1" smtClean="0"/>
                <a:t>AutoViews</a:t>
              </a:r>
              <a:r>
                <a:rPr lang="en-GB" sz="1600" dirty="0" smtClean="0"/>
                <a:t>…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600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966E-7 L -0.004 -0.833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966E-7 L -0.00122 -0.8334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966E-7 L -0.00261 -0.833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9966E-7 L 0.004 -0.833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989"/>
            <a:ext cx="8229600" cy="3102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 smtClean="0">
                <a:solidFill>
                  <a:schemeClr val="bg1"/>
                </a:solidFill>
              </a:rPr>
              <a:t>KEEP</a:t>
            </a:r>
            <a:r>
              <a:rPr lang="en-GB" sz="5400" dirty="0">
                <a:solidFill>
                  <a:schemeClr val="bg1"/>
                </a:solidFill>
              </a:rPr>
              <a:t/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 smtClean="0">
                <a:solidFill>
                  <a:schemeClr val="bg1"/>
                </a:solidFill>
              </a:rPr>
              <a:t>CALM</a:t>
            </a:r>
            <a:br>
              <a:rPr lang="en-GB" sz="5400" dirty="0" smtClean="0">
                <a:solidFill>
                  <a:schemeClr val="bg1"/>
                </a:solidFill>
              </a:rPr>
            </a:br>
            <a:r>
              <a:rPr lang="en-GB" sz="2800" dirty="0" smtClean="0">
                <a:solidFill>
                  <a:schemeClr val="bg1"/>
                </a:solidFill>
              </a:rPr>
              <a:t>AND</a:t>
            </a:r>
            <a:r>
              <a:rPr lang="en-GB" sz="5400" dirty="0" smtClean="0">
                <a:solidFill>
                  <a:schemeClr val="bg1"/>
                </a:solidFill>
              </a:rPr>
              <a:t/>
            </a:r>
            <a:br>
              <a:rPr lang="en-GB" sz="5400" dirty="0" smtClean="0">
                <a:solidFill>
                  <a:schemeClr val="bg1"/>
                </a:solidFill>
              </a:rPr>
            </a:br>
            <a:r>
              <a:rPr lang="en-GB" sz="5400" dirty="0" smtClean="0">
                <a:solidFill>
                  <a:schemeClr val="bg1"/>
                </a:solidFill>
              </a:rPr>
              <a:t>EAT LUNCH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-387425"/>
            <a:ext cx="3888432" cy="23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51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 hope we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Mvc</a:t>
            </a:r>
            <a:r>
              <a:rPr lang="en-GB" dirty="0" smtClean="0"/>
              <a:t>-&gt;</a:t>
            </a:r>
            <a:r>
              <a:rPr lang="en-GB" dirty="0" err="1" smtClean="0"/>
              <a:t>Mvvm</a:t>
            </a:r>
            <a:r>
              <a:rPr lang="en-GB" dirty="0" smtClean="0"/>
              <a:t>-&gt;</a:t>
            </a:r>
            <a:r>
              <a:rPr lang="en-GB" b="1" dirty="0" err="1" smtClean="0"/>
              <a:t>Mvx</a:t>
            </a:r>
            <a:endParaRPr lang="en-GB" b="1" dirty="0" smtClean="0"/>
          </a:p>
          <a:p>
            <a:r>
              <a:rPr lang="en-GB" b="1" dirty="0" smtClean="0"/>
              <a:t>MvvmCross</a:t>
            </a:r>
            <a:r>
              <a:rPr lang="en-GB" dirty="0" smtClean="0"/>
              <a:t> Hands-On</a:t>
            </a:r>
          </a:p>
          <a:p>
            <a:r>
              <a:rPr lang="en-GB" dirty="0" smtClean="0"/>
              <a:t>Key </a:t>
            </a:r>
            <a:r>
              <a:rPr lang="en-GB" b="1" dirty="0" smtClean="0"/>
              <a:t>Goals</a:t>
            </a:r>
          </a:p>
          <a:p>
            <a:r>
              <a:rPr lang="en-GB" dirty="0" smtClean="0"/>
              <a:t>Real World </a:t>
            </a:r>
            <a:r>
              <a:rPr lang="en-GB" b="1" dirty="0" smtClean="0"/>
              <a:t>Apps</a:t>
            </a:r>
          </a:p>
          <a:p>
            <a:r>
              <a:rPr lang="en-GB" dirty="0" smtClean="0"/>
              <a:t>The </a:t>
            </a:r>
            <a:r>
              <a:rPr lang="en-GB" b="1" dirty="0" smtClean="0"/>
              <a:t>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91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Hot Tuna Day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4045009"/>
            <a:ext cx="3021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 smtClean="0">
                <a:solidFill>
                  <a:schemeClr val="bg1"/>
                </a:solidFill>
              </a:rPr>
              <a:t>MAY 13th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524594"/>
            <a:ext cx="9612559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0674" y="1923678"/>
            <a:ext cx="61901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London, May 13</a:t>
            </a:r>
            <a:r>
              <a:rPr lang="en-GB" sz="4000" baseline="30000" dirty="0" smtClean="0">
                <a:solidFill>
                  <a:schemeClr val="bg1"/>
                </a:solidFill>
              </a:rPr>
              <a:t>th</a:t>
            </a:r>
          </a:p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/>
            </a:r>
            <a:br>
              <a:rPr lang="en-GB" sz="4000" dirty="0" smtClean="0">
                <a:solidFill>
                  <a:schemeClr val="bg1"/>
                </a:solidFill>
              </a:rPr>
            </a:br>
            <a:r>
              <a:rPr lang="en-GB" sz="4000" dirty="0" smtClean="0">
                <a:solidFill>
                  <a:schemeClr val="bg1"/>
                </a:solidFill>
              </a:rPr>
              <a:t>mvvmcross.eventbrite.com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12" y="-884634"/>
            <a:ext cx="4674044" cy="3394075"/>
          </a:xfrm>
        </p:spPr>
      </p:pic>
    </p:spTree>
    <p:extLst>
      <p:ext uri="{BB962C8B-B14F-4D97-AF65-F5344CB8AC3E}">
        <p14:creationId xmlns:p14="http://schemas.microsoft.com/office/powerpoint/2010/main" val="280418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Megahero</a:t>
            </a:r>
            <a:r>
              <a:rPr lang="en-GB" dirty="0" smtClean="0"/>
              <a:t>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C:\Users\Stuart\Pictures\From Love 920\Camera roll\WP_20121202_0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75606"/>
            <a:ext cx="5760640" cy="324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3576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 listening</a:t>
            </a:r>
          </a:p>
          <a:p>
            <a:r>
              <a:rPr lang="en-GB" dirty="0" smtClean="0"/>
              <a:t>For Evolve</a:t>
            </a:r>
          </a:p>
          <a:p>
            <a:r>
              <a:rPr lang="en-GB" dirty="0" smtClean="0"/>
              <a:t>For the platforms</a:t>
            </a:r>
          </a:p>
          <a:p>
            <a:pPr marL="0" indent="0">
              <a:buNone/>
            </a:pPr>
            <a:endParaRPr lang="en-GB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90" y="-452586"/>
            <a:ext cx="5004048" cy="638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98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Thanks…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3159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Stuart Lodge</a:t>
            </a:r>
          </a:p>
          <a:p>
            <a:pPr marL="0" indent="0">
              <a:buFont typeface="Arial" pitchFamily="34" charset="0"/>
              <a:buNone/>
            </a:pPr>
            <a:r>
              <a:rPr lang="en-GB" dirty="0" smtClean="0">
                <a:solidFill>
                  <a:schemeClr val="accent1"/>
                </a:solidFill>
              </a:rPr>
              <a:t>me@slodge.com</a:t>
            </a:r>
          </a:p>
          <a:p>
            <a:pPr marL="0" indent="0">
              <a:buFont typeface="Arial" pitchFamily="34" charset="0"/>
              <a:buNone/>
            </a:pPr>
            <a:r>
              <a:rPr lang="en-GB" dirty="0" smtClean="0">
                <a:solidFill>
                  <a:schemeClr val="accent1"/>
                </a:solidFill>
              </a:rPr>
              <a:t>@</a:t>
            </a:r>
            <a:r>
              <a:rPr lang="en-GB" dirty="0" err="1" smtClean="0">
                <a:solidFill>
                  <a:schemeClr val="accent1"/>
                </a:solidFill>
              </a:rPr>
              <a:t>slodge</a:t>
            </a:r>
            <a:endParaRPr lang="en-GB" dirty="0" smtClean="0">
              <a:solidFill>
                <a:schemeClr val="accent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2400" dirty="0" smtClean="0"/>
              <a:t>http://cirrious.com</a:t>
            </a: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http://slodge.blogspot.com</a:t>
            </a: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http://github.com/slodge/mvvmcross </a:t>
            </a:r>
          </a:p>
          <a:p>
            <a:pPr marL="0" indent="0">
              <a:buFont typeface="Arial" pitchFamily="34" charset="0"/>
              <a:buNone/>
            </a:pPr>
            <a:endParaRPr lang="en-GB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04" y="1131590"/>
            <a:ext cx="2873896" cy="135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1123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one last demo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278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27" y="5502298"/>
            <a:ext cx="2563813" cy="19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jeremylikness.com/images/controll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15" y="5480545"/>
            <a:ext cx="2563813" cy="205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2959" y="-1244674"/>
            <a:ext cx="2332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THANKS TO </a:t>
            </a:r>
            <a:br>
              <a:rPr lang="en-GB" b="1" dirty="0" smtClean="0"/>
            </a:br>
            <a:r>
              <a:rPr lang="en-GB" b="1" dirty="0" smtClean="0"/>
              <a:t>JEREMY LIKNESS</a:t>
            </a:r>
          </a:p>
          <a:p>
            <a:pPr algn="ctr"/>
            <a:r>
              <a:rPr lang="en-GB" b="1" dirty="0" smtClean="0"/>
              <a:t>FOR THE PICTURES!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94554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75956E-6 L 0.00156 -0.6800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40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51375E-6 L 0.00174 0.330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Mvvm</a:t>
            </a:r>
            <a:endParaRPr lang="en-US" dirty="0"/>
          </a:p>
        </p:txBody>
      </p:sp>
      <p:pic>
        <p:nvPicPr>
          <p:cNvPr id="9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1" y="5502298"/>
            <a:ext cx="2563813" cy="19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59" y="5445124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5" y="5452069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59" y="5740103"/>
            <a:ext cx="1674185" cy="2232247"/>
          </a:xfrm>
        </p:spPr>
      </p:pic>
    </p:spTree>
    <p:extLst>
      <p:ext uri="{BB962C8B-B14F-4D97-AF65-F5344CB8AC3E}">
        <p14:creationId xmlns:p14="http://schemas.microsoft.com/office/powerpoint/2010/main" val="4931216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5105E-6 L -0.00347 -0.6562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28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45253E-6 L 3.61111E-6 -0.6658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67324E-6 L 0.00348 -0.7435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3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Mvx</a:t>
            </a:r>
            <a:endParaRPr lang="en-US" dirty="0"/>
          </a:p>
        </p:txBody>
      </p:sp>
      <p:pic>
        <p:nvPicPr>
          <p:cNvPr id="9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0" y="5812110"/>
            <a:ext cx="1781168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59" y="5445124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5" y="5452069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images.nationalgeographic.com/wpf/media-live/photos/000/010/cache/mars-low-ridge_1070_600x4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8" y="5596086"/>
            <a:ext cx="1778166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3"/>
          <a:stretch/>
        </p:blipFill>
        <p:spPr bwMode="auto">
          <a:xfrm>
            <a:off x="755576" y="6060686"/>
            <a:ext cx="1778400" cy="13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284051"/>
            <a:ext cx="1368152" cy="182420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604198"/>
            <a:ext cx="1368152" cy="1824203"/>
          </a:xfr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7756326"/>
            <a:ext cx="1368152" cy="18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53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017E-6 L 0.00034 -0.8924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6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60735E-6 L -0.00348 -0.4513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22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5105E-6 L -0.00347 -0.6562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28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2.71857E-7 L 0.00139 -0.6657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1.60643E-7 L 0.05104 -0.9054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4528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4.3528E-6 L 0.03524 -0.8989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49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12 0.03336 L 0.03524 -0.868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45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MvvmCross</a:t>
            </a:r>
            <a:endParaRPr lang="en-US" dirty="0"/>
          </a:p>
        </p:txBody>
      </p:sp>
      <p:pic>
        <p:nvPicPr>
          <p:cNvPr id="9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0" y="5812110"/>
            <a:ext cx="1781168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59" y="5445124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5" y="5452069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images.nationalgeographic.com/wpf/media-live/photos/000/010/cache/mars-low-ridge_1070_600x4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8" y="5596086"/>
            <a:ext cx="1778166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3"/>
          <a:stretch/>
        </p:blipFill>
        <p:spPr bwMode="auto">
          <a:xfrm>
            <a:off x="755576" y="6060686"/>
            <a:ext cx="1778400" cy="13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284051"/>
            <a:ext cx="1368152" cy="182420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604198"/>
            <a:ext cx="1368152" cy="1824203"/>
          </a:xfr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7756326"/>
            <a:ext cx="1368152" cy="18242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94458" y="5974128"/>
            <a:ext cx="2077342" cy="437448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334452" y="6007120"/>
            <a:ext cx="1208201" cy="4197478"/>
            <a:chOff x="1334452" y="5810959"/>
            <a:chExt cx="1208201" cy="4197478"/>
          </a:xfrm>
          <a:solidFill>
            <a:schemeClr val="bg1"/>
          </a:solidFill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550" y="5810959"/>
              <a:ext cx="685800" cy="86536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591" y="8097376"/>
              <a:ext cx="993876" cy="87310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 descr="http://images.apple.com/uk/iphone/home/images/animation/hardware_black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085" y="6963601"/>
              <a:ext cx="445238" cy="865369"/>
            </a:xfrm>
            <a:prstGeom prst="rect">
              <a:avLst/>
            </a:prstGeom>
            <a:grpFill/>
            <a:extLst/>
          </p:spPr>
        </p:pic>
        <p:pic>
          <p:nvPicPr>
            <p:cNvPr id="26" name="Picture 2" descr="http://www.microsoft.com/global/surface/en/us/publishingimages/new/hero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452" y="9124478"/>
              <a:ext cx="1208201" cy="883959"/>
            </a:xfrm>
            <a:prstGeom prst="rect">
              <a:avLst/>
            </a:prstGeom>
            <a:grpFill/>
            <a:extLst/>
          </p:spPr>
        </p:pic>
      </p:grpSp>
      <p:sp>
        <p:nvSpPr>
          <p:cNvPr id="8" name="Rectangle 7"/>
          <p:cNvSpPr/>
          <p:nvPr/>
        </p:nvSpPr>
        <p:spPr>
          <a:xfrm>
            <a:off x="0" y="5400600"/>
            <a:ext cx="9144000" cy="422793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MVVMCROSS</a:t>
            </a:r>
            <a:endParaRPr lang="en-GB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GB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DataBinding</a:t>
            </a:r>
            <a:r>
              <a:rPr lang="en-GB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IoC</a:t>
            </a:r>
            <a:r>
              <a:rPr lang="en-GB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Plugins, Trace, INPC, Collections, Helpers, …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6512" y="5380062"/>
            <a:ext cx="9144000" cy="42279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58242" y="5596086"/>
            <a:ext cx="6194078" cy="4068452"/>
            <a:chOff x="755576" y="5596086"/>
            <a:chExt cx="6194078" cy="406845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Rectangle 2"/>
            <p:cNvSpPr/>
            <p:nvPr/>
          </p:nvSpPr>
          <p:spPr>
            <a:xfrm>
              <a:off x="4717406" y="7036246"/>
              <a:ext cx="2232248" cy="11324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/>
                <a:t>Core</a:t>
              </a:r>
            </a:p>
            <a:p>
              <a:pPr algn="ctr"/>
              <a:r>
                <a:rPr lang="en-GB" i="1" dirty="0" smtClean="0"/>
                <a:t>Portable Class Library</a:t>
              </a:r>
              <a:endParaRPr lang="en-US" i="1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55576" y="5596086"/>
              <a:ext cx="1944216" cy="4068452"/>
              <a:chOff x="755576" y="6208154"/>
              <a:chExt cx="1944216" cy="4068452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755576" y="6208154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Xamarin.iOS</a:t>
                </a:r>
                <a:endParaRPr lang="en-GB" dirty="0" smtClean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55576" y="7036246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Xamarin.Android</a:t>
                </a:r>
                <a:endParaRPr lang="en-GB" dirty="0" smtClean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55576" y="7864338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Windows 8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55576" y="8692430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WindowsPhone</a:t>
                </a:r>
                <a:r>
                  <a:rPr lang="en-GB" dirty="0" smtClean="0"/>
                  <a:t> 8</a:t>
                </a:r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55576" y="9520522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WPF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6582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017E-6 L 0.00034 -0.8924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6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60735E-6 L -0.00348 -0.4513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22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5105E-6 L -0.00347 -0.6562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28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2.71857E-7 L 0.00139 -0.6657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0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1.60643E-7 L 0.05104 -0.9054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452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4.3528E-6 L 0.03524 -0.8989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49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12 0.03336 L 0.03524 -0.8687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45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05036E-6 L -0.00782 -0.989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949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 4.89342E-6 L -0.0349 -0.9839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492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68242E-6 L 0 -0.8634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93698E-6 L -0.00017 -0.9002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50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68242E-6 L 0 -0.863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989"/>
            <a:ext cx="8229600" cy="3102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 smtClean="0">
                <a:solidFill>
                  <a:schemeClr val="bg1"/>
                </a:solidFill>
              </a:rPr>
              <a:t>KEEP</a:t>
            </a:r>
            <a:r>
              <a:rPr lang="en-GB" sz="5400" dirty="0">
                <a:solidFill>
                  <a:schemeClr val="bg1"/>
                </a:solidFill>
              </a:rPr>
              <a:t/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5400" dirty="0" smtClean="0">
                <a:solidFill>
                  <a:schemeClr val="bg1"/>
                </a:solidFill>
              </a:rPr>
              <a:t>CALM</a:t>
            </a:r>
            <a:br>
              <a:rPr lang="en-GB" sz="5400" dirty="0" smtClean="0">
                <a:solidFill>
                  <a:schemeClr val="bg1"/>
                </a:solidFill>
              </a:rPr>
            </a:br>
            <a:r>
              <a:rPr lang="en-GB" sz="2800" dirty="0" smtClean="0">
                <a:solidFill>
                  <a:schemeClr val="bg1"/>
                </a:solidFill>
              </a:rPr>
              <a:t>AND</a:t>
            </a:r>
            <a:r>
              <a:rPr lang="en-GB" sz="5400" dirty="0" smtClean="0">
                <a:solidFill>
                  <a:schemeClr val="bg1"/>
                </a:solidFill>
              </a:rPr>
              <a:t/>
            </a:r>
            <a:br>
              <a:rPr lang="en-GB" sz="5400" dirty="0" smtClean="0">
                <a:solidFill>
                  <a:schemeClr val="bg1"/>
                </a:solidFill>
              </a:rPr>
            </a:br>
            <a:r>
              <a:rPr lang="en-GB" sz="5400" dirty="0" smtClean="0">
                <a:solidFill>
                  <a:schemeClr val="bg1"/>
                </a:solidFill>
              </a:rPr>
              <a:t>CODE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-380578"/>
            <a:ext cx="3888432" cy="23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Hero break…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00" y="5378127"/>
            <a:ext cx="39243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8755E-6 L 0.00191 -0.7006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35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Semilight">
      <a:majorFont>
        <a:latin typeface="Khmer UI"/>
        <a:ea typeface=""/>
        <a:cs typeface=""/>
      </a:majorFont>
      <a:minorFont>
        <a:latin typeface="Khmer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17575</TotalTime>
  <Words>258</Words>
  <Application>Microsoft Office PowerPoint</Application>
  <PresentationFormat>On-screen Show (16:9)</PresentationFormat>
  <Paragraphs>131</Paragraphs>
  <Slides>37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Architecting cross-platform solutions with…</vt:lpstr>
      <vt:lpstr>MvvmCross</vt:lpstr>
      <vt:lpstr>PowerPoint Presentation</vt:lpstr>
      <vt:lpstr>Mvc</vt:lpstr>
      <vt:lpstr>Mvvm</vt:lpstr>
      <vt:lpstr>Mvx</vt:lpstr>
      <vt:lpstr>MvvmCross</vt:lpstr>
      <vt:lpstr>PowerPoint Presentation</vt:lpstr>
      <vt:lpstr>Hero break…</vt:lpstr>
      <vt:lpstr>PCL</vt:lpstr>
      <vt:lpstr>IoC</vt:lpstr>
      <vt:lpstr>CoC</vt:lpstr>
      <vt:lpstr>TAiK-iK-iK</vt:lpstr>
      <vt:lpstr>Hero break…</vt:lpstr>
      <vt:lpstr>PowerPoint Presentation</vt:lpstr>
      <vt:lpstr>Kinect Star Wars</vt:lpstr>
      <vt:lpstr>Noise Sentinel</vt:lpstr>
      <vt:lpstr>Noise Sentinel</vt:lpstr>
      <vt:lpstr>Noise Sentinel</vt:lpstr>
      <vt:lpstr>CentraStage</vt:lpstr>
      <vt:lpstr>CentraStage</vt:lpstr>
      <vt:lpstr>CentraStage</vt:lpstr>
      <vt:lpstr>Aviva Drive</vt:lpstr>
      <vt:lpstr>British &amp; Irish Lions</vt:lpstr>
      <vt:lpstr>British &amp; Irish Lions</vt:lpstr>
      <vt:lpstr>British &amp; Irish Lions</vt:lpstr>
      <vt:lpstr>PowerPoint Presentation</vt:lpstr>
      <vt:lpstr>PowerPoint Presentation</vt:lpstr>
      <vt:lpstr>Superhero Break…</vt:lpstr>
      <vt:lpstr>The Future…</vt:lpstr>
      <vt:lpstr>PowerPoint Presentation</vt:lpstr>
      <vt:lpstr>What I hope we covered</vt:lpstr>
      <vt:lpstr>Hot Tuna Day</vt:lpstr>
      <vt:lpstr>Megahero break</vt:lpstr>
      <vt:lpstr>Thanks…</vt:lpstr>
      <vt:lpstr>Thanks…</vt:lpstr>
      <vt:lpstr>And one last demo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Mvvm For All</dc:title>
  <dc:creator>Stuart</dc:creator>
  <cp:lastModifiedBy>Stuart</cp:lastModifiedBy>
  <cp:revision>96</cp:revision>
  <dcterms:created xsi:type="dcterms:W3CDTF">2013-03-25T16:04:57Z</dcterms:created>
  <dcterms:modified xsi:type="dcterms:W3CDTF">2013-04-16T22:32:21Z</dcterms:modified>
</cp:coreProperties>
</file>